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5" r:id="rId10"/>
    <p:sldId id="264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eg"/><Relationship Id="rId7" Type="http://schemas.openxmlformats.org/officeDocument/2006/relationships/image" Target="../media/image10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75656" y="2204864"/>
            <a:ext cx="6192688" cy="1800200"/>
          </a:xfrm>
          <a:prstGeom prst="rect">
            <a:avLst/>
          </a:prstGeom>
          <a:solidFill>
            <a:schemeClr val="bg1">
              <a:lumMod val="8500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Bahnschrift Condensed" pitchFamily="34" charset="0"/>
              </a:rPr>
              <a:t>О ВРЕДЕ КУРЕНИЯ…</a:t>
            </a:r>
            <a:endParaRPr lang="ru-RU" sz="4800" b="1" dirty="0">
              <a:solidFill>
                <a:srgbClr val="FF0000"/>
              </a:solidFill>
              <a:latin typeface="Bahnschrift Condens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648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173" y="692696"/>
            <a:ext cx="8157595" cy="554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845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9726" y="1628800"/>
            <a:ext cx="834234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7200" b="1" dirty="0" smtClean="0">
                <a:solidFill>
                  <a:schemeClr val="bg1"/>
                </a:solidFill>
                <a:latin typeface="Bahnschrift Condensed" pitchFamily="34" charset="0"/>
              </a:rPr>
              <a:t>БЕРЕГИТЕ СВОЁ ЗДОРОВЬЕ!</a:t>
            </a:r>
          </a:p>
          <a:p>
            <a:pPr algn="ctr"/>
            <a:r>
              <a:rPr lang="ru-RU" sz="7200" b="1" dirty="0" smtClean="0">
                <a:solidFill>
                  <a:schemeClr val="bg1"/>
                </a:solidFill>
                <a:latin typeface="Bahnschrift Condensed" pitchFamily="34" charset="0"/>
              </a:rPr>
              <a:t>СПАСИБО ЗА ВНИМАНИЕ!</a:t>
            </a:r>
            <a:endParaRPr lang="ru-RU" sz="7200" b="1" dirty="0">
              <a:solidFill>
                <a:schemeClr val="bg1"/>
              </a:solidFill>
              <a:latin typeface="Bahnschrift Condens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8424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216" y="23867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5035" y="260648"/>
            <a:ext cx="5472608" cy="3168352"/>
          </a:xfrm>
          <a:prstGeom prst="rect">
            <a:avLst/>
          </a:prstGeom>
          <a:solidFill>
            <a:schemeClr val="bg1">
              <a:lumMod val="8500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Bahnschrift Condensed" pitchFamily="34" charset="0"/>
              </a:rPr>
              <a:t>Вред никотина для растущего организма намного серьёзнее, чем для взрослых. </a:t>
            </a:r>
            <a:endParaRPr lang="ru-RU" sz="2400" dirty="0" smtClean="0">
              <a:solidFill>
                <a:schemeClr val="tx1"/>
              </a:solidFill>
              <a:latin typeface="Bahnschrift Condensed" pitchFamily="34" charset="0"/>
            </a:endParaRPr>
          </a:p>
          <a:p>
            <a:pPr algn="ctr"/>
            <a:r>
              <a:rPr lang="ru-RU" sz="2400" dirty="0" smtClean="0">
                <a:solidFill>
                  <a:schemeClr val="tx1"/>
                </a:solidFill>
                <a:latin typeface="Bahnschrift Condensed" pitchFamily="34" charset="0"/>
              </a:rPr>
              <a:t>Токсины </a:t>
            </a:r>
            <a:r>
              <a:rPr lang="ru-RU" sz="2400" dirty="0">
                <a:solidFill>
                  <a:schemeClr val="tx1"/>
                </a:solidFill>
                <a:latin typeface="Bahnschrift Condensed" pitchFamily="34" charset="0"/>
              </a:rPr>
              <a:t>действуют на подростков сильнее и быстрее вызывают привыкание, поскольку тело ещё не до конца сформировано. От курения страдают все системы организма. Подвергаются негативному воздействию процессы роста, умственное и половое развитие.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764704"/>
            <a:ext cx="2902732" cy="1956420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9901" y="3068960"/>
            <a:ext cx="3187249" cy="2021182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9867" y="4221088"/>
            <a:ext cx="3363833" cy="2208651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163" y="3717032"/>
            <a:ext cx="2925325" cy="1800200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782475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99592" y="476672"/>
            <a:ext cx="7272808" cy="1008112"/>
          </a:xfrm>
          <a:prstGeom prst="rect">
            <a:avLst/>
          </a:prstGeom>
          <a:solidFill>
            <a:schemeClr val="bg1">
              <a:lumMod val="75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Gotham Pro"/>
              </a:rPr>
              <a:t>Так как тело ещё не вполне сформировано, токсические вещества действуют сильнее, быстрее возникает привыкание. Никотин пагубно влияет на весь детский организм: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772816"/>
            <a:ext cx="2088232" cy="237626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Bahnschrift Condensed" pitchFamily="34" charset="0"/>
              </a:rPr>
              <a:t>Страдают все внутренние органы развивающегося организма, а также нервная, эндокринная, сердечно-сосудистая и дыхательная системы.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131840" y="4312941"/>
            <a:ext cx="2736304" cy="2376264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Bahnschrift Condensed" pitchFamily="34" charset="0"/>
              </a:rPr>
              <a:t>Изменяется состояние мозга и сосудов, нарушается кровообращение в органах и тканях. Регулярное употребление табака заставляет сердце функционировать в режиме повышенной нагрузки, это ведет к его изнашиванию.</a:t>
            </a:r>
            <a:endParaRPr lang="ru-RU" dirty="0">
              <a:solidFill>
                <a:schemeClr val="tx1"/>
              </a:solidFill>
              <a:latin typeface="Bahnschrift Condensed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88224" y="1772816"/>
            <a:ext cx="2088232" cy="237626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Bahnschrift Condensed" pitchFamily="34" charset="0"/>
              </a:rPr>
              <a:t>Замедляются процессы роста, умственное и физическое развитие, снижается мышечная сила, работоспособность и выносливость.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4306247"/>
            <a:ext cx="2088232" cy="237626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Bahnschrift Condensed" pitchFamily="34" charset="0"/>
              </a:rPr>
              <a:t>Ухудшается память, снижается способность концентрироваться.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156176" y="4306247"/>
            <a:ext cx="2088232" cy="237626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Bahnschrift Condensed" pitchFamily="34" charset="0"/>
              </a:rPr>
              <a:t>Возникают гормональные нарушения и патологии репродуктивной системы.</a:t>
            </a:r>
          </a:p>
        </p:txBody>
      </p:sp>
      <p:sp>
        <p:nvSpPr>
          <p:cNvPr id="9" name="Стрелка вниз 8"/>
          <p:cNvSpPr/>
          <p:nvPr/>
        </p:nvSpPr>
        <p:spPr>
          <a:xfrm rot="3467089">
            <a:off x="3039968" y="1469885"/>
            <a:ext cx="484632" cy="14120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 rot="1969822">
            <a:off x="3408697" y="2020288"/>
            <a:ext cx="484632" cy="21707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4293680" y="2636912"/>
            <a:ext cx="484632" cy="151216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 rot="19694351">
            <a:off x="5279648" y="2013549"/>
            <a:ext cx="484632" cy="223774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 rot="18072752">
            <a:off x="5477173" y="1436188"/>
            <a:ext cx="484632" cy="14794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3251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27584" y="476672"/>
            <a:ext cx="7560840" cy="86409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Bahnschrift Condensed" pitchFamily="34" charset="0"/>
              </a:rPr>
              <a:t>ПРИЧИНЫ ПОДРОСТКОВОГО КУРЕНИЯ</a:t>
            </a:r>
            <a:endParaRPr lang="ru-RU" sz="2800" b="1" dirty="0">
              <a:solidFill>
                <a:srgbClr val="FF0000"/>
              </a:solidFill>
              <a:latin typeface="Bahnschrift Condensed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816426"/>
            <a:ext cx="3600400" cy="72008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33313B"/>
                </a:solidFill>
                <a:latin typeface="Gotham Pro"/>
              </a:rPr>
              <a:t> </a:t>
            </a:r>
            <a:r>
              <a:rPr lang="ru-RU" sz="2800" b="1" dirty="0">
                <a:solidFill>
                  <a:schemeClr val="tx1"/>
                </a:solidFill>
                <a:latin typeface="Bahnschrift Condensed" pitchFamily="34" charset="0"/>
              </a:rPr>
              <a:t>подражание взрослым;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752126" y="2786946"/>
            <a:ext cx="3600400" cy="72008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Bahnschrift Condensed" pitchFamily="34" charset="0"/>
              </a:rPr>
              <a:t>неурядицы в семье;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059832" y="3789040"/>
            <a:ext cx="3600400" cy="72008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solidFill>
                  <a:schemeClr val="tx1"/>
                </a:solidFill>
                <a:latin typeface="Bahnschrift Condensed" pitchFamily="34" charset="0"/>
              </a:rPr>
              <a:t>табакокурение</a:t>
            </a:r>
            <a:r>
              <a:rPr lang="ru-RU" sz="2400" b="1" dirty="0">
                <a:solidFill>
                  <a:schemeClr val="tx1"/>
                </a:solidFill>
                <a:latin typeface="Bahnschrift Condensed" pitchFamily="34" charset="0"/>
              </a:rPr>
              <a:t> за компанию;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283968" y="4813785"/>
            <a:ext cx="3600400" cy="72008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Bahnschrift Condensed" pitchFamily="34" charset="0"/>
              </a:rPr>
              <a:t>повышение собственной значимости;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347185" y="5805264"/>
            <a:ext cx="3600400" cy="72008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Bahnschrift Condensed" pitchFamily="34" charset="0"/>
              </a:rPr>
              <a:t>желание самоутвердиться</a:t>
            </a:r>
            <a:r>
              <a:rPr lang="ru-RU" dirty="0">
                <a:solidFill>
                  <a:srgbClr val="33313B"/>
                </a:solidFill>
                <a:latin typeface="Gotham Pro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3251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83568" y="404664"/>
            <a:ext cx="7704856" cy="1080120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0000"/>
                </a:solidFill>
                <a:latin typeface="Bahnschrift Condensed" pitchFamily="34" charset="0"/>
              </a:rPr>
              <a:t>НАСКОЛЬКО ОПАСНЫ ДЛЯ ЗДОРОВЬЯ ЭЛЕКТРОННЫЕ СИГАРЕТЫ?</a:t>
            </a:r>
            <a:endParaRPr lang="ru-RU" sz="2800" b="1" dirty="0">
              <a:latin typeface="Bahnschrift Condensed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700808"/>
            <a:ext cx="8280920" cy="453650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0000"/>
                </a:solidFill>
                <a:latin typeface="Bahnschrift Condensed" pitchFamily="34" charset="0"/>
              </a:rPr>
              <a:t>Специалисты продолжают изучать влияние электронных сигарет на здоровье человека и популяции в целом, на формирование никотиновой зависимости</a:t>
            </a:r>
            <a:r>
              <a:rPr lang="ru-RU" sz="2400" dirty="0" smtClean="0">
                <a:solidFill>
                  <a:srgbClr val="000000"/>
                </a:solidFill>
                <a:latin typeface="Bahnschrift Condensed" pitchFamily="34" charset="0"/>
              </a:rPr>
              <a:t>.</a:t>
            </a:r>
          </a:p>
          <a:p>
            <a:pPr algn="ctr"/>
            <a:endParaRPr lang="ru-RU" sz="2400" dirty="0" smtClean="0">
              <a:solidFill>
                <a:srgbClr val="000000"/>
              </a:solidFill>
              <a:latin typeface="Bahnschrift Condensed" pitchFamily="34" charset="0"/>
            </a:endParaRPr>
          </a:p>
          <a:p>
            <a:pPr algn="ctr"/>
            <a:r>
              <a:rPr lang="ru-RU" sz="2400" dirty="0" smtClean="0">
                <a:solidFill>
                  <a:srgbClr val="000000"/>
                </a:solidFill>
                <a:latin typeface="Bahnschrift Condensed" pitchFamily="34" charset="0"/>
              </a:rPr>
              <a:t>Выявлено, что употребление электронных </a:t>
            </a:r>
            <a:r>
              <a:rPr lang="ru-RU" sz="2400" dirty="0">
                <a:solidFill>
                  <a:srgbClr val="000000"/>
                </a:solidFill>
                <a:latin typeface="Bahnschrift Condensed" pitchFamily="34" charset="0"/>
              </a:rPr>
              <a:t>сигарет сравнимо с обычным курением: это различные заболевания ротовой полости, сердечно-сосудистые и легочные недуги, в том числе и онкологические</a:t>
            </a:r>
            <a:r>
              <a:rPr lang="ru-RU" sz="2400" dirty="0" smtClean="0">
                <a:solidFill>
                  <a:srgbClr val="000000"/>
                </a:solidFill>
                <a:latin typeface="Bahnschrift Condensed" pitchFamily="34" charset="0"/>
              </a:rPr>
              <a:t>.</a:t>
            </a:r>
            <a:r>
              <a:rPr lang="ru-RU" sz="2400" dirty="0">
                <a:solidFill>
                  <a:srgbClr val="333333"/>
                </a:solidFill>
                <a:latin typeface="Bahnschrift Condensed" pitchFamily="34" charset="0"/>
              </a:rPr>
              <a:t> </a:t>
            </a:r>
            <a:r>
              <a:rPr lang="ru-RU" sz="2400" dirty="0" smtClean="0">
                <a:solidFill>
                  <a:srgbClr val="333333"/>
                </a:solidFill>
                <a:latin typeface="Bahnschrift Condensed" pitchFamily="34" charset="0"/>
              </a:rPr>
              <a:t>Юные </a:t>
            </a:r>
            <a:r>
              <a:rPr lang="ru-RU" sz="2400" dirty="0">
                <a:solidFill>
                  <a:srgbClr val="333333"/>
                </a:solidFill>
                <a:latin typeface="Bahnschrift Condensed" pitchFamily="34" charset="0"/>
              </a:rPr>
              <a:t>курильщики в защиту электронных сигарет акцентируют внимание на том, что в них нет пепла и неприятного запаха, вредных смол, а значит они абсолютно безопасны. На деле это совсем не так.</a:t>
            </a:r>
            <a:endParaRPr lang="ru-RU" sz="2400" dirty="0" smtClean="0">
              <a:solidFill>
                <a:srgbClr val="000000"/>
              </a:solidFill>
              <a:latin typeface="Bahnschrift Condensed" pitchFamily="34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3251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21701" y="188640"/>
            <a:ext cx="5832648" cy="864096"/>
          </a:xfrm>
          <a:prstGeom prst="rect">
            <a:avLst/>
          </a:prstGeom>
          <a:solidFill>
            <a:schemeClr val="bg1">
              <a:lumMod val="75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Bahnschrift Condensed" pitchFamily="34" charset="0"/>
              </a:rPr>
              <a:t>ПОСЛЕДСТВИЯ «ПАРЕНИЯ»</a:t>
            </a:r>
            <a:endParaRPr lang="ru-RU" sz="3200" b="1" dirty="0">
              <a:solidFill>
                <a:schemeClr val="tx1"/>
              </a:solidFill>
              <a:latin typeface="Bahnschrift Condensed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268760"/>
            <a:ext cx="8640960" cy="100811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Bahnschrift Condensed" pitchFamily="34" charset="0"/>
              </a:rPr>
              <a:t>Парение может вызвать ухудшение самочувствия, нарушает функцию системы кровообращения подростка, ослабляет иммунитет, ухудшает репродуктивную функцию, может возникнуть мышечная слабость, близорукость и т.д.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71599" y="2492896"/>
            <a:ext cx="8630919" cy="93610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Bahnschrift Condensed" pitchFamily="34" charset="0"/>
              </a:rPr>
              <a:t>У подростка возникают первые признаки одышки, мучает кашель, повышается или понижается давление, происходит спазм сосудов</a:t>
            </a:r>
            <a:r>
              <a:rPr lang="ru-RU" sz="2000" dirty="0" smtClean="0">
                <a:solidFill>
                  <a:schemeClr val="tx1"/>
                </a:solidFill>
                <a:latin typeface="Bahnschrift Condensed" pitchFamily="34" charset="0"/>
              </a:rPr>
              <a:t>.</a:t>
            </a:r>
            <a:endParaRPr lang="ru-RU" sz="2000" dirty="0">
              <a:solidFill>
                <a:schemeClr val="tx1"/>
              </a:solidFill>
              <a:latin typeface="Bahnschrift Condensed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1640" y="3645024"/>
            <a:ext cx="8610839" cy="108012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Bahnschrift Condensed" pitchFamily="34" charset="0"/>
              </a:rPr>
              <a:t>Никотиновые жидкости негативно сказываются на слизистой оболочке бронхов и трахеи. Вслед за этим появляется удушливый кашель, а также может появиться астма, пневмония и проблемы с желудочно-кишечным трактом.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81639" y="4869160"/>
            <a:ext cx="8610839" cy="18722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Bahnschrift Condensed" pitchFamily="34" charset="0"/>
              </a:rPr>
              <a:t>Зависимость от электронных сигарет негативно сказывается и на психическом состоянии курящего подростка. Так он становится более раздражённым, нарушается нормальный режим отдыха и учёбы, т.к. подросток постоянно задумывается, где ему в свободное время найти укромное место для курения от назойливых глаз ровесников и родителей. От этого снижается его стрессоустойчивость, он становится более скрытым, нервозным.</a:t>
            </a:r>
          </a:p>
        </p:txBody>
      </p:sp>
    </p:spTree>
    <p:extLst>
      <p:ext uri="{BB962C8B-B14F-4D97-AF65-F5344CB8AC3E}">
        <p14:creationId xmlns:p14="http://schemas.microsoft.com/office/powerpoint/2010/main" val="2733251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71600" y="260648"/>
            <a:ext cx="7272808" cy="864096"/>
          </a:xfrm>
          <a:prstGeom prst="rect">
            <a:avLst/>
          </a:prstGeom>
          <a:solidFill>
            <a:schemeClr val="bg1">
              <a:lumMod val="75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Bahnschrift Condensed" pitchFamily="34" charset="0"/>
              </a:rPr>
              <a:t>КУРЕНИЕ ЭЛЕКТРОННЫХ СИГАРЕТ В ШКОЛЕ</a:t>
            </a:r>
            <a:endParaRPr lang="ru-RU" sz="3200" b="1" dirty="0">
              <a:solidFill>
                <a:schemeClr val="tx1"/>
              </a:solidFill>
              <a:latin typeface="Bahnschrift Condensed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340768"/>
            <a:ext cx="8496944" cy="244827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Graphik Regular"/>
              </a:rPr>
              <a:t>Образовательная организация согласно части 7 статьи 28 Федерального закона «Об образовании в Российской Федерации» несет ответственность за жизнь и здоровье обучающихся при освоении образовательной программы, а также за жизнь и здоровье работников образовательной организации. Кроме того, согласно </a:t>
            </a:r>
            <a:r>
              <a:rPr lang="ru-RU" b="1" dirty="0" err="1">
                <a:solidFill>
                  <a:schemeClr val="tx1"/>
                </a:solidFill>
                <a:latin typeface="Graphik Regular"/>
              </a:rPr>
              <a:t>пп</a:t>
            </a:r>
            <a:r>
              <a:rPr lang="ru-RU" b="1" dirty="0">
                <a:solidFill>
                  <a:schemeClr val="tx1"/>
                </a:solidFill>
                <a:latin typeface="Graphik Regular"/>
              </a:rPr>
              <a:t>. 1 части 1 статьи 41 указанного закона охрана здоровья обучающихся включает в себя профилактику и запрещение курения табака или потребления </a:t>
            </a:r>
            <a:r>
              <a:rPr lang="ru-RU" b="1" dirty="0" err="1">
                <a:solidFill>
                  <a:schemeClr val="tx1"/>
                </a:solidFill>
                <a:latin typeface="Graphik Regular"/>
              </a:rPr>
              <a:t>никотинсодержащей</a:t>
            </a:r>
            <a:r>
              <a:rPr lang="ru-RU" b="1" dirty="0">
                <a:solidFill>
                  <a:schemeClr val="tx1"/>
                </a:solidFill>
                <a:latin typeface="Graphik Regular"/>
              </a:rPr>
              <a:t> продукции.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4683" y="4293096"/>
            <a:ext cx="7704856" cy="2016224"/>
          </a:xfrm>
          <a:prstGeom prst="rect">
            <a:avLst/>
          </a:prstGeom>
          <a:solidFill>
            <a:srgbClr val="FF000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Bahnschrift Condensed" pitchFamily="34" charset="0"/>
              </a:rPr>
              <a:t>Таким образом попытка изъять у курящего в школе подростка сигарету и провести с ним разъяснительную работу имеет вполне законные основания.</a:t>
            </a:r>
            <a:endParaRPr lang="ru-RU" b="1" dirty="0">
              <a:solidFill>
                <a:schemeClr val="bg1"/>
              </a:solidFill>
              <a:latin typeface="Bahnschrift Condensed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103905" y="4293096"/>
            <a:ext cx="1059906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500" dirty="0" smtClean="0">
                <a:solidFill>
                  <a:schemeClr val="bg1"/>
                </a:solidFill>
                <a:latin typeface="Bahnschrift Condensed" pitchFamily="34" charset="0"/>
              </a:rPr>
              <a:t>!!!</a:t>
            </a:r>
            <a:endParaRPr lang="ru-RU" sz="11500" dirty="0">
              <a:solidFill>
                <a:schemeClr val="bg1"/>
              </a:solidFill>
              <a:latin typeface="Bahnschrift Condens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845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79612" y="441715"/>
            <a:ext cx="6984776" cy="2376264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333333"/>
                </a:solidFill>
                <a:latin typeface="Bahnschrift Condensed" pitchFamily="34" charset="0"/>
              </a:rPr>
              <a:t>Федеральный закон от 23 февраля 2013 г. № 15-ФЗ «Об охране здоровья граждан от воздействия окружающего табачного дыма, последствий потребления табака или потребления </a:t>
            </a:r>
            <a:r>
              <a:rPr lang="ru-RU" sz="2400" b="1" dirty="0" err="1">
                <a:solidFill>
                  <a:srgbClr val="333333"/>
                </a:solidFill>
                <a:latin typeface="Bahnschrift Condensed" pitchFamily="34" charset="0"/>
              </a:rPr>
              <a:t>никотинсодержащей</a:t>
            </a:r>
            <a:r>
              <a:rPr lang="ru-RU" sz="2400" b="1" dirty="0">
                <a:solidFill>
                  <a:srgbClr val="333333"/>
                </a:solidFill>
                <a:latin typeface="Bahnschrift Condensed" pitchFamily="34" charset="0"/>
              </a:rPr>
              <a:t> продукции» устанавливает однозначный запрет на курение «</a:t>
            </a:r>
            <a:r>
              <a:rPr lang="ru-RU" sz="2400" b="1" dirty="0" err="1">
                <a:solidFill>
                  <a:srgbClr val="333333"/>
                </a:solidFill>
                <a:latin typeface="Bahnschrift Condensed" pitchFamily="34" charset="0"/>
              </a:rPr>
              <a:t>вейпов</a:t>
            </a:r>
            <a:r>
              <a:rPr lang="ru-RU" sz="2400" b="1" dirty="0">
                <a:solidFill>
                  <a:srgbClr val="333333"/>
                </a:solidFill>
                <a:latin typeface="Bahnschrift Condensed" pitchFamily="34" charset="0"/>
              </a:rPr>
              <a:t>» на территории школ </a:t>
            </a:r>
            <a:endParaRPr lang="ru-RU" sz="2400" b="1" dirty="0" smtClean="0">
              <a:solidFill>
                <a:srgbClr val="333333"/>
              </a:solidFill>
              <a:latin typeface="Bahnschrift Condensed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333333"/>
                </a:solidFill>
                <a:latin typeface="Bahnschrift Condensed" pitchFamily="34" charset="0"/>
              </a:rPr>
              <a:t>в </a:t>
            </a:r>
            <a:r>
              <a:rPr lang="ru-RU" sz="2400" b="1" dirty="0" err="1">
                <a:solidFill>
                  <a:srgbClr val="333333"/>
                </a:solidFill>
                <a:latin typeface="Bahnschrift Condensed" pitchFamily="34" charset="0"/>
              </a:rPr>
              <a:t>пп</a:t>
            </a:r>
            <a:r>
              <a:rPr lang="ru-RU" sz="2400" b="1" dirty="0">
                <a:solidFill>
                  <a:srgbClr val="333333"/>
                </a:solidFill>
                <a:latin typeface="Bahnschrift Condensed" pitchFamily="34" charset="0"/>
              </a:rPr>
              <a:t>. 1 части 1 статьи 12.</a:t>
            </a:r>
            <a:endParaRPr lang="ru-RU" b="1" dirty="0">
              <a:latin typeface="Bahnschrift Condensed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3568" y="3429000"/>
            <a:ext cx="7992888" cy="2308324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pPr lvl="0" algn="ctr"/>
            <a:r>
              <a:rPr lang="ru-RU" sz="3600" b="1" dirty="0">
                <a:solidFill>
                  <a:schemeClr val="bg1"/>
                </a:solidFill>
                <a:latin typeface="Bahnschrift Condensed" pitchFamily="34" charset="0"/>
              </a:rPr>
              <a:t>Администрация школы имеет право привлечь к ответственности несовершеннолетних за курение в стенах школы  так как,  это является нарушением дисциплины и Устава Школы</a:t>
            </a:r>
          </a:p>
        </p:txBody>
      </p:sp>
    </p:spTree>
    <p:extLst>
      <p:ext uri="{BB962C8B-B14F-4D97-AF65-F5344CB8AC3E}">
        <p14:creationId xmlns:p14="http://schemas.microsoft.com/office/powerpoint/2010/main" val="1644845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55576" y="188640"/>
            <a:ext cx="7632848" cy="648072"/>
          </a:xfrm>
          <a:prstGeom prst="rect">
            <a:avLst/>
          </a:prstGeom>
          <a:solidFill>
            <a:schemeClr val="bg1">
              <a:lumMod val="75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Bahnschrift Condensed" pitchFamily="34" charset="0"/>
              </a:rPr>
              <a:t>АЛЬТЕРНАТИВЫ КУРЕНИЮ</a:t>
            </a:r>
            <a:endParaRPr lang="ru-RU" sz="3600" b="1" dirty="0">
              <a:solidFill>
                <a:schemeClr val="tx1"/>
              </a:solidFill>
              <a:latin typeface="Bahnschrift Condensed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989" y="1128752"/>
            <a:ext cx="2977901" cy="19751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5526" y="1145108"/>
            <a:ext cx="2933839" cy="19588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924944"/>
            <a:ext cx="3835413" cy="21602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446" y="2564904"/>
            <a:ext cx="3091650" cy="20636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725144"/>
            <a:ext cx="3524840" cy="19925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029" y="4532719"/>
            <a:ext cx="3275856" cy="21849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44845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585</Words>
  <Application>Microsoft Office PowerPoint</Application>
  <PresentationFormat>Экран (4:3)</PresentationFormat>
  <Paragraphs>34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МБОУ СШ 11</dc:creator>
  <cp:lastModifiedBy>МБОУ СШ 11</cp:lastModifiedBy>
  <cp:revision>14</cp:revision>
  <dcterms:created xsi:type="dcterms:W3CDTF">2021-11-12T16:29:00Z</dcterms:created>
  <dcterms:modified xsi:type="dcterms:W3CDTF">2021-11-14T22:22:50Z</dcterms:modified>
</cp:coreProperties>
</file>