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2204864"/>
            <a:ext cx="6192688" cy="18002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ahnschrift Condensed" pitchFamily="34" charset="0"/>
              </a:rPr>
              <a:t>О ВРЕДЕ КУРЕНИЯ…</a:t>
            </a:r>
            <a:endParaRPr lang="ru-RU" sz="48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3" y="692696"/>
            <a:ext cx="815759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726" y="1628800"/>
            <a:ext cx="83423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Bahnschrift Condensed" pitchFamily="34" charset="0"/>
              </a:rPr>
              <a:t>БЕРЕГИТЕ СВОЁ ЗДОРОВЬЕ!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Bahnschrift Condensed" pitchFamily="34" charset="0"/>
              </a:rPr>
              <a:t>СПАСИБО ЗА ВНИМАНИЕ!</a:t>
            </a:r>
            <a:endParaRPr lang="ru-RU" sz="7200" b="1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6" y="2386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035" y="260648"/>
            <a:ext cx="5472608" cy="316835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ahnschrift Condensed" pitchFamily="34" charset="0"/>
              </a:rPr>
              <a:t>Вред никотина для растущего организма намного серьёзнее, чем для взрослых. </a:t>
            </a:r>
            <a:endParaRPr lang="ru-RU" sz="24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Токсины </a:t>
            </a:r>
            <a:r>
              <a:rPr lang="ru-RU" sz="2400" dirty="0">
                <a:solidFill>
                  <a:schemeClr val="tx1"/>
                </a:solidFill>
                <a:latin typeface="Bahnschrift Condensed" pitchFamily="34" charset="0"/>
              </a:rPr>
              <a:t>действуют на подростков сильнее и быстрее вызывают привыкание, поскольку тело ещё не до конца сформировано. От курения страдают все системы организма. Подвергаются негативному воздействию процессы роста, умственное и половое развитие.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902732" cy="19564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1" y="3068960"/>
            <a:ext cx="3187249" cy="202118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67" y="4221088"/>
            <a:ext cx="3363833" cy="22086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3" y="3717032"/>
            <a:ext cx="2925325" cy="18002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24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727280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Gotham Pro"/>
              </a:rPr>
              <a:t>Так как тело ещё не вполне сформировано, токсические вещества действуют сильнее, быстрее возникает привыкание. Никотин пагубно влияет на весь детский организм: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208823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Страдают все внутренние органы развивающегося организма, а также нервная, эндокринная, сердечно-сосудистая и дыхательная системы.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312941"/>
            <a:ext cx="2736304" cy="23762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Изменяется состояние мозга и сосудов, нарушается кровообращение в органах и тканях. Регулярное употребление табака заставляет сердце функционировать в режиме повышенной нагрузки, это ведет к его изнашиванию.</a:t>
            </a:r>
            <a:endParaRPr lang="ru-RU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772816"/>
            <a:ext cx="208823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Замедляются процессы роста, умственное и физическое развитие, снижается мышечная сила, работоспособность и выносливость.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06247"/>
            <a:ext cx="208823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Ухудшается память, снижается способность концентрироваться.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4306247"/>
            <a:ext cx="2088232" cy="2376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Возникают гормональные нарушения и патологии репродуктивной системы.</a:t>
            </a:r>
          </a:p>
        </p:txBody>
      </p:sp>
      <p:sp>
        <p:nvSpPr>
          <p:cNvPr id="9" name="Стрелка вниз 8"/>
          <p:cNvSpPr/>
          <p:nvPr/>
        </p:nvSpPr>
        <p:spPr>
          <a:xfrm rot="3467089">
            <a:off x="3039968" y="1469885"/>
            <a:ext cx="484632" cy="1412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69822">
            <a:off x="3408697" y="2020288"/>
            <a:ext cx="484632" cy="2170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93680" y="2636912"/>
            <a:ext cx="48463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94351">
            <a:off x="5279648" y="2013549"/>
            <a:ext cx="484632" cy="2237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072752">
            <a:off x="5477173" y="1436188"/>
            <a:ext cx="484632" cy="1479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560840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hnschrift Condensed" pitchFamily="34" charset="0"/>
              </a:rPr>
              <a:t>ПРИЧИНЫ ПОДРОСТКОВОГО КУРЕНИЯ</a:t>
            </a:r>
            <a:endParaRPr lang="ru-RU" sz="2800" b="1" dirty="0">
              <a:solidFill>
                <a:srgbClr val="FF0000"/>
              </a:solidFill>
              <a:latin typeface="Bahnschrif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16426"/>
            <a:ext cx="3600400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13B"/>
                </a:solidFill>
                <a:latin typeface="Gotham Pro"/>
              </a:rPr>
              <a:t> </a:t>
            </a:r>
            <a:r>
              <a:rPr lang="ru-RU" sz="2800" b="1" dirty="0">
                <a:solidFill>
                  <a:schemeClr val="tx1"/>
                </a:solidFill>
                <a:latin typeface="Bahnschrift Condensed" pitchFamily="34" charset="0"/>
              </a:rPr>
              <a:t>подражание взрослым;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2126" y="2786946"/>
            <a:ext cx="3600400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Bahnschrift Condensed" pitchFamily="34" charset="0"/>
              </a:rPr>
              <a:t>неурядицы в семье;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789040"/>
            <a:ext cx="360040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Bahnschrift Condensed" pitchFamily="34" charset="0"/>
              </a:rPr>
              <a:t>табакокурение</a:t>
            </a:r>
            <a:r>
              <a:rPr lang="ru-RU" sz="2400" b="1" dirty="0">
                <a:solidFill>
                  <a:schemeClr val="tx1"/>
                </a:solidFill>
                <a:latin typeface="Bahnschrift Condensed" pitchFamily="34" charset="0"/>
              </a:rPr>
              <a:t> за компанию;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813785"/>
            <a:ext cx="3600400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ahnschrift Condensed" pitchFamily="34" charset="0"/>
              </a:rPr>
              <a:t>повышение собственной значимости;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47185" y="5805264"/>
            <a:ext cx="3600400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Bahnschrift Condensed" pitchFamily="34" charset="0"/>
              </a:rPr>
              <a:t>желание самоутвердиться</a:t>
            </a:r>
            <a:r>
              <a:rPr lang="ru-RU" dirty="0">
                <a:solidFill>
                  <a:srgbClr val="33313B"/>
                </a:solidFill>
                <a:latin typeface="Gotham Pr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70485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Bahnschrift Condensed" pitchFamily="34" charset="0"/>
              </a:rPr>
              <a:t>НАСКОЛЬКО ОПАСНЫ ДЛЯ ЗДОРОВЬЯ ЭЛЕКТРОННЫЕ СИГАРЕТЫ?</a:t>
            </a:r>
            <a:endParaRPr lang="ru-RU" sz="2800" b="1" dirty="0">
              <a:latin typeface="Bahnschrif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280920" cy="4536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Bahnschrift Condensed" pitchFamily="34" charset="0"/>
              </a:rPr>
              <a:t>Специалисты продолжают изучать влияние электронных сигарет на здоровье человека и популяции в целом, на формирование никотиновой зависимости</a:t>
            </a:r>
            <a:r>
              <a:rPr lang="ru-RU" sz="2400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Bahnschrift Condensed" pitchFamily="34" charset="0"/>
              </a:rPr>
              <a:t>Выявлено, что употребление электронных </a:t>
            </a:r>
            <a:r>
              <a:rPr lang="ru-RU" sz="2400" dirty="0">
                <a:solidFill>
                  <a:srgbClr val="000000"/>
                </a:solidFill>
                <a:latin typeface="Bahnschrift Condensed" pitchFamily="34" charset="0"/>
              </a:rPr>
              <a:t>сигарет сравнимо с обычным курением: это различные заболевания ротовой полости, сердечно-сосудистые и легочные недуги, в том числе и онкологические</a:t>
            </a:r>
            <a:r>
              <a:rPr lang="ru-RU" sz="2400" dirty="0" smtClean="0">
                <a:solidFill>
                  <a:srgbClr val="000000"/>
                </a:solidFill>
                <a:latin typeface="Bahnschrift Condensed" pitchFamily="34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Bahnschrift Condensed" pitchFamily="34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Bahnschrift Condensed" pitchFamily="34" charset="0"/>
              </a:rPr>
              <a:t>Юные </a:t>
            </a:r>
            <a:r>
              <a:rPr lang="ru-RU" sz="2400" dirty="0">
                <a:solidFill>
                  <a:srgbClr val="333333"/>
                </a:solidFill>
                <a:latin typeface="Bahnschrift Condensed" pitchFamily="34" charset="0"/>
              </a:rPr>
              <a:t>курильщики в защиту электронных сигарет акцентируют внимание на том, что в них нет пепла и неприятного запаха, вредных смол, а значит они абсолютно безопасны. На деле это совсем не так.</a:t>
            </a:r>
            <a:endParaRPr lang="ru-RU" sz="2400" dirty="0" smtClean="0">
              <a:solidFill>
                <a:srgbClr val="000000"/>
              </a:solidFill>
              <a:latin typeface="Bahnschrift Condensed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1701" y="188640"/>
            <a:ext cx="583264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ahnschrift Condensed" pitchFamily="34" charset="0"/>
              </a:rPr>
              <a:t>ПОСЛЕДСТВИЯ «ПАРЕНИЯ»</a:t>
            </a:r>
            <a:endParaRPr lang="ru-RU" sz="3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40960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itchFamily="34" charset="0"/>
              </a:rPr>
              <a:t>Парение может вызвать ухудшение самочувствия, нарушает функцию системы кровообращения подростка, ослабляет иммунитет, ухудшает репродуктивную функцию, может возникнуть мышечная слабость, близорукость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599" y="2492896"/>
            <a:ext cx="8630919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itchFamily="34" charset="0"/>
              </a:rPr>
              <a:t>У подростка возникают первые признаки одышки, мучает кашель, повышается или понижается давление, происходит спазм сосудов</a:t>
            </a:r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640" y="3645024"/>
            <a:ext cx="8610839" cy="10801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itchFamily="34" charset="0"/>
              </a:rPr>
              <a:t>Никотиновые жидкости негативно сказываются на слизистой оболочке бронхов и трахеи. Вслед за этим появляется удушливый кашель, а также может появиться астма, пневмония и проблемы с желудочно-кишечным трактом.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1639" y="4869160"/>
            <a:ext cx="8610839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Bahnschrift Condensed" pitchFamily="34" charset="0"/>
              </a:rPr>
              <a:t>Зависимость от электронных сигарет негативно сказывается и на психическом состоянии курящего подростка. Так он становится более раздражённым, нарушается нормальный режим отдыха и учёбы, т.к. подросток постоянно задумывается, где ему в свободное время найти укромное место для курения от назойливых глаз ровесников и родителей. От этого снижается его стрессоустойчивость, он становится более скрытым, нервозным.</a:t>
            </a:r>
          </a:p>
        </p:txBody>
      </p:sp>
    </p:spTree>
    <p:extLst>
      <p:ext uri="{BB962C8B-B14F-4D97-AF65-F5344CB8AC3E}">
        <p14:creationId xmlns:p14="http://schemas.microsoft.com/office/powerpoint/2010/main" val="2733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728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Bahnschrift Condensed" pitchFamily="34" charset="0"/>
              </a:rPr>
              <a:t>КУРЕНИЕ ЭЛЕКТРОННЫХ СИГАРЕТ В ШКОЛЕ</a:t>
            </a:r>
            <a:endParaRPr lang="ru-RU" sz="32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496944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Graphik Regular"/>
              </a:rPr>
              <a:t>Образовательная организация согласно части 7 статьи 28 Федерального закона «Об образовании в Российской Федерации» несет ответственность за жизнь и здоровье обучающихся при освоении образовательной программы, а также за жизнь и здоровье работников образовательной организации. Кроме того, согласно </a:t>
            </a:r>
            <a:r>
              <a:rPr lang="ru-RU" b="1" dirty="0" err="1">
                <a:solidFill>
                  <a:schemeClr val="tx1"/>
                </a:solidFill>
                <a:latin typeface="Graphik Regular"/>
              </a:rPr>
              <a:t>пп</a:t>
            </a:r>
            <a:r>
              <a:rPr lang="ru-RU" b="1" dirty="0">
                <a:solidFill>
                  <a:schemeClr val="tx1"/>
                </a:solidFill>
                <a:latin typeface="Graphik Regular"/>
              </a:rPr>
              <a:t>. 1 части 1 статьи 41 указанного закона охрана здоровья обучающихся включает в себя профилактику и запрещение курения табака или потребления </a:t>
            </a:r>
            <a:r>
              <a:rPr lang="ru-RU" b="1" dirty="0" err="1">
                <a:solidFill>
                  <a:schemeClr val="tx1"/>
                </a:solidFill>
                <a:latin typeface="Graphik Regular"/>
              </a:rPr>
              <a:t>никотинсодержащей</a:t>
            </a:r>
            <a:r>
              <a:rPr lang="ru-RU" b="1" dirty="0">
                <a:solidFill>
                  <a:schemeClr val="tx1"/>
                </a:solidFill>
                <a:latin typeface="Graphik Regular"/>
              </a:rPr>
              <a:t> продукции.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683" y="4293096"/>
            <a:ext cx="7704856" cy="2016224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Bahnschrift Condensed" pitchFamily="34" charset="0"/>
              </a:rPr>
              <a:t>Таким образом попытка изъять у курящего в школе подростка сигарету и провести с ним разъяснительную работу имеет вполне законные основания.</a:t>
            </a:r>
            <a:endParaRPr lang="ru-RU" b="1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3905" y="4293096"/>
            <a:ext cx="105990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 smtClean="0">
                <a:solidFill>
                  <a:schemeClr val="bg1"/>
                </a:solidFill>
                <a:latin typeface="Bahnschrift Condensed" pitchFamily="34" charset="0"/>
              </a:rPr>
              <a:t>!!!</a:t>
            </a:r>
            <a:endParaRPr lang="ru-RU" sz="115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9612" y="441715"/>
            <a:ext cx="6984776" cy="23762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Bahnschrift Condensed" pitchFamily="34" charset="0"/>
              </a:rPr>
              <a:t>Федеральный закон от 23 февраля 2013 г. № 15-ФЗ «Об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2400" b="1" dirty="0" err="1">
                <a:solidFill>
                  <a:srgbClr val="333333"/>
                </a:solidFill>
                <a:latin typeface="Bahnschrift Condensed" pitchFamily="34" charset="0"/>
              </a:rPr>
              <a:t>никотинсодержащей</a:t>
            </a:r>
            <a:r>
              <a:rPr lang="ru-RU" sz="2400" b="1" dirty="0">
                <a:solidFill>
                  <a:srgbClr val="333333"/>
                </a:solidFill>
                <a:latin typeface="Bahnschrift Condensed" pitchFamily="34" charset="0"/>
              </a:rPr>
              <a:t> продукции» устанавливает однозначный запрет на курение «</a:t>
            </a:r>
            <a:r>
              <a:rPr lang="ru-RU" sz="2400" b="1" dirty="0" err="1">
                <a:solidFill>
                  <a:srgbClr val="333333"/>
                </a:solidFill>
                <a:latin typeface="Bahnschrift Condensed" pitchFamily="34" charset="0"/>
              </a:rPr>
              <a:t>вейпов</a:t>
            </a:r>
            <a:r>
              <a:rPr lang="ru-RU" sz="2400" b="1" dirty="0">
                <a:solidFill>
                  <a:srgbClr val="333333"/>
                </a:solidFill>
                <a:latin typeface="Bahnschrift Condensed" pitchFamily="34" charset="0"/>
              </a:rPr>
              <a:t>» на территории школ </a:t>
            </a:r>
            <a:endParaRPr lang="ru-RU" sz="2400" b="1" dirty="0" smtClean="0">
              <a:solidFill>
                <a:srgbClr val="333333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333333"/>
                </a:solidFill>
                <a:latin typeface="Bahnschrift Condensed" pitchFamily="34" charset="0"/>
              </a:rPr>
              <a:t>в </a:t>
            </a:r>
            <a:r>
              <a:rPr lang="ru-RU" sz="2400" b="1" dirty="0" err="1">
                <a:solidFill>
                  <a:srgbClr val="333333"/>
                </a:solidFill>
                <a:latin typeface="Bahnschrift Condensed" pitchFamily="34" charset="0"/>
              </a:rPr>
              <a:t>пп</a:t>
            </a:r>
            <a:r>
              <a:rPr lang="ru-RU" sz="2400" b="1" dirty="0">
                <a:solidFill>
                  <a:srgbClr val="333333"/>
                </a:solidFill>
                <a:latin typeface="Bahnschrift Condensed" pitchFamily="34" charset="0"/>
              </a:rPr>
              <a:t>. 1 части 1 статьи 12.</a:t>
            </a:r>
            <a:endParaRPr lang="ru-RU" b="1" dirty="0">
              <a:latin typeface="Bahnschrif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429000"/>
            <a:ext cx="7992888" cy="23083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latin typeface="Bahnschrift Condensed" pitchFamily="34" charset="0"/>
              </a:rPr>
              <a:t>Администрация школы имеет право привлечь к ответственности несовершеннолетних за курение в стенах школы  так как,  это является нарушением дисциплины и Устава Школы</a:t>
            </a:r>
          </a:p>
        </p:txBody>
      </p:sp>
    </p:spTree>
    <p:extLst>
      <p:ext uri="{BB962C8B-B14F-4D97-AF65-F5344CB8AC3E}">
        <p14:creationId xmlns:p14="http://schemas.microsoft.com/office/powerpoint/2010/main" val="1644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632848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hnschrift Condensed" pitchFamily="34" charset="0"/>
              </a:rPr>
              <a:t>АЛЬТЕРНАТИВЫ КУРЕНИЮ</a:t>
            </a:r>
            <a:endParaRPr lang="ru-RU" sz="3600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9" y="1128752"/>
            <a:ext cx="2977901" cy="197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26" y="1145108"/>
            <a:ext cx="2933839" cy="1958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383541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46" y="2564904"/>
            <a:ext cx="3091650" cy="2063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3524840" cy="199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9" y="4532719"/>
            <a:ext cx="3275856" cy="218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48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585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СШ 11</dc:creator>
  <cp:lastModifiedBy>МБОУ СШ 11</cp:lastModifiedBy>
  <cp:revision>14</cp:revision>
  <dcterms:created xsi:type="dcterms:W3CDTF">2021-11-12T16:29:00Z</dcterms:created>
  <dcterms:modified xsi:type="dcterms:W3CDTF">2021-11-14T22:22:50Z</dcterms:modified>
</cp:coreProperties>
</file>